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137"/>
    <p:restoredTop sz="94745"/>
  </p:normalViewPr>
  <p:slideViewPr>
    <p:cSldViewPr snapToGrid="0" snapToObjects="1">
      <p:cViewPr varScale="1">
        <p:scale>
          <a:sx n="92" d="100"/>
          <a:sy n="92" d="100"/>
        </p:scale>
        <p:origin x="192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tiff>
</file>

<file path=ppt/media/image12.png>
</file>

<file path=ppt/media/image2.tiff>
</file>

<file path=ppt/media/image3.jpe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14BEB-5599-FC4E-9565-20D2AE838B49}" type="datetimeFigureOut">
              <a:rPr lang="en-US" smtClean="0"/>
              <a:t>8/8/19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94070-B7F1-F648-9704-B68DE3291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118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94070-B7F1-F648-9704-B68DE3291C3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498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1AB79-3B64-8040-91A0-72B447A4D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83997-5469-314A-A0F1-1ED46282FD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87FB5-BFF6-3B49-B8AB-1EEE30B28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B302B-4DB6-5640-9738-B6832DBD7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AD90B-D6BF-A44A-821E-C54F69687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54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F1D2-A552-964D-899F-21A213A96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C720C7-CA09-B843-A2A0-503789DA62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01C1E-EC32-F14D-87D3-1C5CAED3D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EBF6C-BD6A-9E4B-B371-A1271F011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3954F-483E-C944-8239-38E39712A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661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8CC513-8A82-B745-98A4-A56D7EA04C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CBFE1-504C-6C4F-B32F-1739F3107D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402D3-1BFE-154B-A8D6-D2AB3604D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3E798-6F72-BD47-8C95-8DDED7FF1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7F05C-763F-E842-AAEA-35C71F8C2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654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F3972-F6C5-CC46-88DB-BEAE8D8A5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CE3E1-6C12-514D-853C-B1AC0ADE5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D18961-7FF1-0E4A-8269-B5F5CBF43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A62C8-13E7-4F4D-B5B8-E8AFE64B5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ECBE3-C9D7-FD43-B0F4-AB43288AC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7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E8BEF-09E4-E04C-B05D-1A9CE725C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6022E6-7523-E442-A8FE-8F7A8BAC5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73CE5-44F7-1C4E-9F2C-88B221ABE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10AAD-85DD-3140-A90A-3F70E5C56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20E89-BC37-AA47-B6E1-74EFE54CC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93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45CD-4200-B746-BF61-0892C35E1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8A226-5B8A-4544-81AF-451E40214B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9341A7-C2D3-AE41-9DA7-922917210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5927E4-8C97-204A-AB1B-CE21C8491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13949-E990-4A45-93AB-324C92951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8F35A5-7C98-EE49-8F2A-28A3E5B58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37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A793D-FF8B-EE42-A700-D11633BA1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87489-5A0C-204D-9255-93C1EA097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DE5B4F-7C88-7042-8643-4B8C3DBD18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5CC278-92D0-FC46-BF17-5ACDE40192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10354A-27F2-1643-A1D2-D4B1AFCE95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6243B0-F5BD-1148-A68F-884241860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55878D-0BBE-924F-9F27-376959EE2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65E8CB-393E-9344-8E20-6746A4F78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28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2B74A-101E-C24A-9261-3FCE4EB9B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0CAEFD-1309-BE4D-99F9-793253D8B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C44AC5-E126-D545-9788-664221714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2701D1-79D1-6247-B16F-B88742D17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451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A7E53D-5C59-F744-A72C-0D56581F9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78D4AF-BDAA-3343-B757-E86512AFE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5658E-2287-9D42-9901-9FA59CE4C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47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597F5-65EF-C542-9564-35130FF0B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F381B-36F2-E24A-B810-F51BECAE7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EB1016-0B87-F14D-987D-84FB7E1BB6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C6EBCF-27D7-E448-B336-475BD2DDF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B61F89-D745-5F4A-B103-691D856BB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C17442-E9EF-444F-897B-4E76F286F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065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E5FAA-153D-674A-B4E7-C040106C9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E536B5-1643-224F-89D2-7B56140081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BEB82-5155-DF4E-91BE-597C1247F2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414AEA-3055-014C-ACAC-81F07AE68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B5645A-AD5F-3841-8259-5A848A0B1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D37228-CA89-134D-B7BA-A8FED9AF6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644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14D8BE-A62B-6C49-B7C2-D6C537E89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B81F68-1861-4A4A-BBA2-6F9264336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1FA62-D133-634A-9F4D-DA1FB1B223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C8F75-48B9-9A40-A0F9-9D07E158674F}" type="datetimeFigureOut">
              <a:rPr lang="en-US" smtClean="0"/>
              <a:t>8/8/19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3E13C-0BA3-AA4E-9175-22878B360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26067-C46D-FF4A-A157-8B116CD5A8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1A0E28-D6E7-0C46-AE8C-D49358901F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083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convolutionalmemes/photos/a.287769938344180/287770405010800/?type=1&amp;theater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By%20en:User:Cburnett%20-%20Own%20workThis%20W3C-unspecified%20vector%20image%20was%20created%20with%20Inkscape.,%20CC%20BY-SA%203.0,%20https:/commons.wikimedia.org/w/index.php?curid=1496812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BD638-5ED2-E244-B28B-A8F176C364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  <a:br>
              <a:rPr lang="en-US" sz="2000" dirty="0"/>
            </a:br>
            <a:r>
              <a:rPr lang="en-US" sz="2800" dirty="0"/>
              <a:t>Logistic Regression for Sentiment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DF0B33-921C-9446-B1B2-B5B5090D4C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71308"/>
            <a:ext cx="9144000" cy="181833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Abraham Skandera</a:t>
            </a:r>
          </a:p>
          <a:p>
            <a:r>
              <a:rPr lang="en-US" dirty="0"/>
              <a:t>Software Development Intern</a:t>
            </a:r>
          </a:p>
        </p:txBody>
      </p:sp>
    </p:spTree>
    <p:extLst>
      <p:ext uri="{BB962C8B-B14F-4D97-AF65-F5344CB8AC3E}">
        <p14:creationId xmlns:p14="http://schemas.microsoft.com/office/powerpoint/2010/main" val="2348941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943BF-26F7-6A44-AF1D-66AC0D088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and 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90E29-2CA9-614F-A9BB-73AF5BD82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761814" cy="4351338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Key idea:</a:t>
            </a:r>
          </a:p>
          <a:p>
            <a:pPr lvl="1"/>
            <a:r>
              <a:rPr lang="en-US" dirty="0"/>
              <a:t>Represent data as points in an n-dimensional space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Find a plane or line or  that separates the points in the best way possible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How this plane is found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How this data is organized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07D0602B-205A-4947-882A-AC2FDE369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472" y="2303463"/>
            <a:ext cx="4064000" cy="387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6678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00487-D9EE-684E-AA8C-F0FBD41CE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B6A5C-B7F0-3F47-90F6-BBDAB4E62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Maximize space between a set of point and a surface in space</a:t>
            </a:r>
          </a:p>
          <a:p>
            <a:endParaRPr lang="en-US" dirty="0"/>
          </a:p>
          <a:p>
            <a:r>
              <a:rPr lang="en-US" dirty="0"/>
              <a:t>Usually add a regularization term</a:t>
            </a:r>
          </a:p>
          <a:p>
            <a:endParaRPr lang="en-US" dirty="0"/>
          </a:p>
          <a:p>
            <a:r>
              <a:rPr lang="en-US" dirty="0"/>
              <a:t>Very susceptible to outliers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C7968F-2AF1-B14B-A3BE-56816756C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0946" y="3205163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880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00487-D9EE-684E-AA8C-F0FBD41CE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B6A5C-B7F0-3F47-90F6-BBDAB4E62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Maximize the sum of a function applied to a set of points in space</a:t>
            </a:r>
          </a:p>
          <a:p>
            <a:endParaRPr lang="en-US" dirty="0"/>
          </a:p>
          <a:p>
            <a:r>
              <a:rPr lang="en-US" dirty="0"/>
              <a:t>Usually add a regularization term</a:t>
            </a:r>
          </a:p>
          <a:p>
            <a:endParaRPr lang="en-US" dirty="0"/>
          </a:p>
          <a:p>
            <a:r>
              <a:rPr lang="en-US" dirty="0"/>
              <a:t>Relies on the Sigmoid function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782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5AF68-ABC9-CD40-9320-C64D0EC18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and Sigmoid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4B418-B42E-0840-9B44-F1E40E150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Relies on the Logistic Function(aka sigmoid)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069F32-CF5B-CD44-9D73-68E6637EB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62" b="12630"/>
          <a:stretch/>
        </p:blipFill>
        <p:spPr>
          <a:xfrm>
            <a:off x="489979" y="3284499"/>
            <a:ext cx="5082570" cy="1325563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D0BAD80-D673-F248-A56F-88320068C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47158"/>
            <a:ext cx="4902200" cy="332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0167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6012E-5168-CA4B-89DD-7A5D6B53B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BD03E-E4DE-A740-AFE7-06FC1AF5CA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1473" y="1978025"/>
            <a:ext cx="5257800" cy="3990559"/>
          </a:xfrm>
        </p:spPr>
        <p:txBody>
          <a:bodyPr/>
          <a:lstStyle/>
          <a:p>
            <a:r>
              <a:rPr lang="en-US" dirty="0"/>
              <a:t>Disadvantages:</a:t>
            </a:r>
          </a:p>
          <a:p>
            <a:pPr lvl="1"/>
            <a:r>
              <a:rPr lang="en-US" dirty="0"/>
              <a:t> Can struggle with noise</a:t>
            </a:r>
          </a:p>
          <a:p>
            <a:pPr lvl="1"/>
            <a:r>
              <a:rPr lang="en-US" dirty="0"/>
              <a:t>Overfitting</a:t>
            </a:r>
          </a:p>
          <a:p>
            <a:pPr lvl="1"/>
            <a:r>
              <a:rPr lang="en-US" dirty="0"/>
              <a:t>Bias</a:t>
            </a:r>
          </a:p>
          <a:p>
            <a:pPr lvl="1"/>
            <a:r>
              <a:rPr lang="en-US" dirty="0"/>
              <a:t>Non-Convergence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E312EED-1CFC-064D-B91B-50A95D99A5D9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5257800" cy="39905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Advantages:</a:t>
            </a:r>
          </a:p>
          <a:p>
            <a:pPr lvl="1"/>
            <a:r>
              <a:rPr lang="en-US"/>
              <a:t> Computationally efficient</a:t>
            </a:r>
          </a:p>
          <a:p>
            <a:pPr lvl="1"/>
            <a:r>
              <a:rPr lang="en-US"/>
              <a:t>Easy to use</a:t>
            </a:r>
          </a:p>
          <a:p>
            <a:pPr lvl="1"/>
            <a:r>
              <a:rPr lang="en-US"/>
              <a:t>Well documented and understood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9219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6012E-5168-CA4B-89DD-7A5D6B53B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BD03E-E4DE-A740-AFE7-06FC1AF5CA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79177" cy="4170441"/>
          </a:xfrm>
        </p:spPr>
        <p:txBody>
          <a:bodyPr>
            <a:normAutofit/>
          </a:bodyPr>
          <a:lstStyle/>
          <a:p>
            <a:r>
              <a:rPr lang="en-US" dirty="0"/>
              <a:t>Disadvantages:</a:t>
            </a:r>
          </a:p>
          <a:p>
            <a:pPr lvl="1"/>
            <a:r>
              <a:rPr lang="en-US" dirty="0"/>
              <a:t>Because it relies on feature vectors it can struggle with noise</a:t>
            </a:r>
          </a:p>
          <a:p>
            <a:pPr lvl="2"/>
            <a:r>
              <a:rPr lang="en-US" dirty="0"/>
              <a:t>Can solve this by cleaning data</a:t>
            </a:r>
          </a:p>
          <a:p>
            <a:pPr lvl="1"/>
            <a:r>
              <a:rPr lang="en-US" dirty="0"/>
              <a:t>Overfitting</a:t>
            </a:r>
          </a:p>
          <a:p>
            <a:pPr lvl="2"/>
            <a:r>
              <a:rPr lang="en-US" dirty="0"/>
              <a:t>Get more data</a:t>
            </a:r>
          </a:p>
          <a:p>
            <a:pPr lvl="2"/>
            <a:r>
              <a:rPr lang="en-US" dirty="0"/>
              <a:t>Regularization</a:t>
            </a:r>
          </a:p>
          <a:p>
            <a:pPr lvl="1"/>
            <a:r>
              <a:rPr lang="en-US" dirty="0"/>
              <a:t>Bias</a:t>
            </a:r>
          </a:p>
          <a:p>
            <a:pPr lvl="2"/>
            <a:r>
              <a:rPr lang="en-US" dirty="0"/>
              <a:t>Classic case is a rare disease</a:t>
            </a:r>
          </a:p>
          <a:p>
            <a:pPr lvl="2"/>
            <a:r>
              <a:rPr lang="en-US" dirty="0" err="1"/>
              <a:t>Upsample</a:t>
            </a:r>
            <a:r>
              <a:rPr lang="en-US" dirty="0"/>
              <a:t> or </a:t>
            </a:r>
            <a:r>
              <a:rPr lang="en-US" dirty="0" err="1"/>
              <a:t>Downsample</a:t>
            </a:r>
            <a:r>
              <a:rPr lang="en-US" dirty="0"/>
              <a:t> data</a:t>
            </a:r>
          </a:p>
          <a:p>
            <a:pPr lvl="1"/>
            <a:r>
              <a:rPr lang="en-US" dirty="0"/>
              <a:t>Non-Convergence</a:t>
            </a:r>
          </a:p>
          <a:p>
            <a:pPr lvl="2"/>
            <a:r>
              <a:rPr lang="en-US" dirty="0"/>
              <a:t>Clean data--check for highly correlated pts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467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5F3C7-2753-CC48-8DB8-BD395DCD2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F9FCB-6288-CB42-B6E3-B1B2C0C61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might we go about separating them?</a:t>
            </a:r>
          </a:p>
          <a:p>
            <a:pPr lvl="1"/>
            <a:r>
              <a:rPr lang="en-US" dirty="0"/>
              <a:t>Vectorize words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Problems with using linear regression</a:t>
            </a:r>
          </a:p>
          <a:p>
            <a:pPr lvl="2"/>
            <a:r>
              <a:rPr lang="en-US" dirty="0"/>
              <a:t>Potentially huge disparity in word representation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Logistic Regression!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48395E-059B-604D-AE35-FE6C34199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6858" y="2090593"/>
            <a:ext cx="3676942" cy="267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9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20C9E-FF73-E249-AE63-184CE8C1B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FA483-B58D-3348-B9AC-A2B087598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730FDE-D05A-614D-9B0D-7B8E63607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750" y="2152650"/>
            <a:ext cx="65405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40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5BC34-10BF-4147-B4CB-4AC110B75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7C87D-FEFF-264F-88F3-7F61AD1BF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72266" cy="46672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Anything you see today can be found at my personal </a:t>
            </a:r>
            <a:r>
              <a:rPr lang="en-US" dirty="0" err="1"/>
              <a:t>github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	          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askandera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Feel free to interrupt me if you have ANY questions!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100" name="Picture 4" descr="Image result for machine learning meme">
            <a:extLst>
              <a:ext uri="{FF2B5EF4-FFF2-40B4-BE49-F238E27FC236}">
                <a16:creationId xmlns:a16="http://schemas.microsoft.com/office/drawing/2014/main" id="{33F06942-7615-7D44-971E-41C4C86E0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0131" y="1825625"/>
            <a:ext cx="4108970" cy="4108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D247687-612E-5D4A-B11D-F7F18A174DE1}"/>
              </a:ext>
            </a:extLst>
          </p:cNvPr>
          <p:cNvSpPr txBox="1"/>
          <p:nvPr/>
        </p:nvSpPr>
        <p:spPr>
          <a:xfrm>
            <a:off x="9158990" y="6123543"/>
            <a:ext cx="1214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</a:t>
            </a:r>
            <a:r>
              <a:rPr lang="en-US" dirty="0">
                <a:hlinkClick r:id="rId3"/>
              </a:rPr>
              <a:t>source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25458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DC0C3-9A7B-5F4D-B035-CA57141EB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61058-D242-564A-8FBB-49EE0532A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field of study that give computers the ability to learn without being explicitly programmed</a:t>
            </a:r>
          </a:p>
          <a:p>
            <a:r>
              <a:rPr lang="en-US" dirty="0"/>
              <a:t>Very useful in real world applications</a:t>
            </a:r>
          </a:p>
          <a:p>
            <a:endParaRPr lang="en-US" dirty="0"/>
          </a:p>
          <a:p>
            <a:r>
              <a:rPr lang="en-US" dirty="0"/>
              <a:t>Often impractical for humans to explicitly tell a computer what to do</a:t>
            </a:r>
          </a:p>
          <a:p>
            <a:endParaRPr lang="en-US" dirty="0"/>
          </a:p>
          <a:p>
            <a:r>
              <a:rPr lang="en-US" dirty="0"/>
              <a:t>Already a very large field</a:t>
            </a:r>
          </a:p>
          <a:p>
            <a:endParaRPr lang="en-US" dirty="0"/>
          </a:p>
          <a:p>
            <a:r>
              <a:rPr lang="en-US" dirty="0"/>
              <a:t>Number of ml papers posted on </a:t>
            </a:r>
            <a:r>
              <a:rPr lang="en-US" dirty="0" err="1"/>
              <a:t>ArXiv</a:t>
            </a:r>
            <a:r>
              <a:rPr lang="en-US" dirty="0"/>
              <a:t> keeps pace with Moore’s Law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8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DFB3E-8A24-B047-826D-B9D720675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Some Problems ML Can Solve?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72644-91BF-9C49-82CD-158CE98DC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21727" cy="4351338"/>
          </a:xfrm>
        </p:spPr>
        <p:txBody>
          <a:bodyPr/>
          <a:lstStyle/>
          <a:p>
            <a:r>
              <a:rPr lang="en-US" dirty="0"/>
              <a:t>Classification</a:t>
            </a:r>
          </a:p>
          <a:p>
            <a:r>
              <a:rPr lang="en-US" dirty="0"/>
              <a:t>Spam Detection</a:t>
            </a:r>
          </a:p>
          <a:p>
            <a:r>
              <a:rPr lang="en-US" dirty="0"/>
              <a:t>Fraud Detection</a:t>
            </a:r>
          </a:p>
          <a:p>
            <a:r>
              <a:rPr lang="en-US" dirty="0"/>
              <a:t>Predictive Maintenance</a:t>
            </a:r>
          </a:p>
          <a:p>
            <a:r>
              <a:rPr lang="en-US" dirty="0"/>
              <a:t>Simulation</a:t>
            </a:r>
          </a:p>
          <a:p>
            <a:r>
              <a:rPr lang="en-US" dirty="0"/>
              <a:t>Quality Enhancement</a:t>
            </a:r>
          </a:p>
          <a:p>
            <a:r>
              <a:rPr lang="en-US" dirty="0"/>
              <a:t>Sentiment Analysis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463CA4E-C808-2745-8DA0-E5332597A2D1}"/>
              </a:ext>
            </a:extLst>
          </p:cNvPr>
          <p:cNvSpPr txBox="1">
            <a:spLocks/>
          </p:cNvSpPr>
          <p:nvPr/>
        </p:nvSpPr>
        <p:spPr>
          <a:xfrm>
            <a:off x="6096000" y="1690688"/>
            <a:ext cx="412172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Encoding</a:t>
            </a:r>
          </a:p>
          <a:p>
            <a:r>
              <a:rPr lang="en-US" dirty="0"/>
              <a:t>Language Translation</a:t>
            </a:r>
          </a:p>
          <a:p>
            <a:r>
              <a:rPr lang="en-US" dirty="0"/>
              <a:t>Threat Analysis</a:t>
            </a:r>
          </a:p>
          <a:p>
            <a:r>
              <a:rPr lang="en-US" dirty="0"/>
              <a:t>So much more…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015290-4782-6449-AD71-BEB339A25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3644" y="3851536"/>
            <a:ext cx="3006437" cy="21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538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54F42-46DD-2B43-AADC-FAB7F14B9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Some Overarching Barriers?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C9F2D-EFAC-894A-A2B3-06130B2AD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  <a:p>
            <a:pPr lvl="1"/>
            <a:r>
              <a:rPr lang="en-US" dirty="0"/>
              <a:t>Methods require large amounts of heavily processed data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Compute Power</a:t>
            </a:r>
          </a:p>
          <a:p>
            <a:pPr lvl="1"/>
            <a:r>
              <a:rPr lang="en-US" dirty="0"/>
              <a:t>Models are very computationally expensive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1030" name="Picture 6" descr="Image result for NVidia GPU">
            <a:extLst>
              <a:ext uri="{FF2B5EF4-FFF2-40B4-BE49-F238E27FC236}">
                <a16:creationId xmlns:a16="http://schemas.microsoft.com/office/drawing/2014/main" id="{3DB784AE-9CA7-8C43-95F7-32B0AA3AB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3691" y="3706091"/>
            <a:ext cx="38100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184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8506F-D785-2C4F-A732-D670F5D8B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26EE3-12FA-CB4D-A409-4885AFCF3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  <a:p>
            <a:pPr lvl="1"/>
            <a:r>
              <a:rPr lang="en-US" dirty="0"/>
              <a:t>Classic labeled data</a:t>
            </a:r>
          </a:p>
          <a:p>
            <a:r>
              <a:rPr lang="en-US" dirty="0"/>
              <a:t>Unsupervised Learning</a:t>
            </a:r>
          </a:p>
          <a:p>
            <a:pPr lvl="1"/>
            <a:r>
              <a:rPr lang="en-US" dirty="0"/>
              <a:t>No labels</a:t>
            </a:r>
          </a:p>
          <a:p>
            <a:r>
              <a:rPr lang="en-US" dirty="0"/>
              <a:t>Semi-supervised Learning</a:t>
            </a:r>
          </a:p>
          <a:p>
            <a:pPr lvl="1"/>
            <a:r>
              <a:rPr lang="en-US" dirty="0"/>
              <a:t>Some labels</a:t>
            </a:r>
          </a:p>
          <a:p>
            <a:r>
              <a:rPr lang="en-US" dirty="0"/>
              <a:t>Reinforcement Learning</a:t>
            </a:r>
          </a:p>
          <a:p>
            <a:pPr lvl="1"/>
            <a:r>
              <a:rPr lang="en-US" dirty="0"/>
              <a:t>Learns from actions</a:t>
            </a:r>
          </a:p>
        </p:txBody>
      </p:sp>
      <p:pic>
        <p:nvPicPr>
          <p:cNvPr id="2054" name="Picture 6" descr="Image result for mnist">
            <a:extLst>
              <a:ext uri="{FF2B5EF4-FFF2-40B4-BE49-F238E27FC236}">
                <a16:creationId xmlns:a16="http://schemas.microsoft.com/office/drawing/2014/main" id="{044549BC-147E-E84E-AA5A-670458C60F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2095" y="1558022"/>
            <a:ext cx="1843809" cy="184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05103F-C36A-A841-A12B-55C19566B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569819"/>
            <a:ext cx="3048000" cy="281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776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1921F-DAD4-4249-A93B-897E95F0D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Supervised Learning Algorithms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9A6D51A-E491-494A-8F21-D08611C2D06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4800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Nearest Neighbor</a:t>
            </a:r>
          </a:p>
          <a:p>
            <a:r>
              <a:rPr lang="en-US" dirty="0"/>
              <a:t>Naive Bayes</a:t>
            </a:r>
          </a:p>
          <a:p>
            <a:r>
              <a:rPr lang="en-US" dirty="0"/>
              <a:t>Decision Trees</a:t>
            </a:r>
          </a:p>
          <a:p>
            <a:r>
              <a:rPr lang="en-US" dirty="0"/>
              <a:t>Linear Regression</a:t>
            </a:r>
          </a:p>
          <a:p>
            <a:r>
              <a:rPr lang="en-US" dirty="0"/>
              <a:t>Logistic Regression</a:t>
            </a:r>
          </a:p>
          <a:p>
            <a:r>
              <a:rPr lang="en-US" dirty="0"/>
              <a:t>Support Vector Machines</a:t>
            </a:r>
          </a:p>
          <a:p>
            <a:r>
              <a:rPr lang="en-US" dirty="0"/>
              <a:t>Neural Networks</a:t>
            </a:r>
          </a:p>
          <a:p>
            <a:endParaRPr lang="en-US" dirty="0"/>
          </a:p>
        </p:txBody>
      </p:sp>
      <p:sp>
        <p:nvSpPr>
          <p:cNvPr id="5" name="TextBox 4">
            <a:hlinkClick r:id="rId2"/>
            <a:extLst>
              <a:ext uri="{FF2B5EF4-FFF2-40B4-BE49-F238E27FC236}">
                <a16:creationId xmlns:a16="http://schemas.microsoft.com/office/drawing/2014/main" id="{A6282496-BFE3-5E47-BE6F-71BD74984F4F}"/>
              </a:ext>
            </a:extLst>
          </p:cNvPr>
          <p:cNvSpPr txBox="1"/>
          <p:nvPr/>
        </p:nvSpPr>
        <p:spPr>
          <a:xfrm>
            <a:off x="8310797" y="5696899"/>
            <a:ext cx="3043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</a:t>
            </a:r>
            <a:r>
              <a:rPr lang="en-US" dirty="0">
                <a:hlinkClick r:id="rId2"/>
              </a:rPr>
              <a:t>source</a:t>
            </a:r>
            <a:r>
              <a:rPr lang="en-US" dirty="0"/>
              <a:t>)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CBAF5B6-0C5A-5D45-8E5A-5995013FE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2" y="1978025"/>
            <a:ext cx="4297180" cy="3555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3413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9E096-399C-C340-A102-16D2E2E89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IMDB Movie Reviews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C9522-DECE-6B42-AA89-5F51748E6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50,000 reviews split evenly into test an train sets</a:t>
            </a:r>
          </a:p>
          <a:p>
            <a:endParaRPr lang="en-US" dirty="0"/>
          </a:p>
          <a:p>
            <a:r>
              <a:rPr lang="en-US" dirty="0"/>
              <a:t>This is a labeled dataset(each review has a rating associated with it)</a:t>
            </a:r>
          </a:p>
          <a:p>
            <a:endParaRPr lang="en-US" dirty="0"/>
          </a:p>
          <a:p>
            <a:r>
              <a:rPr lang="en-US" dirty="0"/>
              <a:t>Problem:</a:t>
            </a:r>
          </a:p>
          <a:p>
            <a:pPr lvl="1"/>
            <a:r>
              <a:rPr lang="en-US" dirty="0"/>
              <a:t>Given a review, can we classify it as good or bad?</a:t>
            </a:r>
          </a:p>
        </p:txBody>
      </p:sp>
    </p:spTree>
    <p:extLst>
      <p:ext uri="{BB962C8B-B14F-4D97-AF65-F5344CB8AC3E}">
        <p14:creationId xmlns:p14="http://schemas.microsoft.com/office/powerpoint/2010/main" val="1833904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6EB94-F018-FF4C-8018-AAC8EE6E9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Classification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CA9DB-665F-F04D-8B47-72D671EBE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choices</a:t>
            </a:r>
          </a:p>
          <a:p>
            <a:pPr lvl="1"/>
            <a:r>
              <a:rPr lang="en-US" dirty="0"/>
              <a:t>True/False, black/white, happy/sad, Heads/Tails</a:t>
            </a:r>
          </a:p>
          <a:p>
            <a:pPr lvl="1"/>
            <a:r>
              <a:rPr lang="en-US" dirty="0"/>
              <a:t>NOT a range of values</a:t>
            </a:r>
          </a:p>
          <a:p>
            <a:endParaRPr lang="en-US" dirty="0"/>
          </a:p>
          <a:p>
            <a:r>
              <a:rPr lang="en-US" dirty="0"/>
              <a:t>In the case of the reviews, good or bad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073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450</Words>
  <Application>Microsoft Macintosh PowerPoint</Application>
  <PresentationFormat>Widescreen</PresentationFormat>
  <Paragraphs>132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Machine Learning Logistic Regression for Sentiment Analysis</vt:lpstr>
      <vt:lpstr>Materials</vt:lpstr>
      <vt:lpstr>Machine Learning</vt:lpstr>
      <vt:lpstr>What Are Some Problems ML Can Solve?</vt:lpstr>
      <vt:lpstr>What Are Some Overarching Barriers?</vt:lpstr>
      <vt:lpstr>Types of Machine Learning</vt:lpstr>
      <vt:lpstr>Common Supervised Learning Algorithms</vt:lpstr>
      <vt:lpstr>IMDB Movie Reviews Dataset</vt:lpstr>
      <vt:lpstr>Binary Classification Problem</vt:lpstr>
      <vt:lpstr>Logistic and Linear Regression</vt:lpstr>
      <vt:lpstr>Linear Regression</vt:lpstr>
      <vt:lpstr>Logistic Regression</vt:lpstr>
      <vt:lpstr>Logistic Regression and Sigmoid</vt:lpstr>
      <vt:lpstr>Pros and Cons</vt:lpstr>
      <vt:lpstr>Pros and Cons</vt:lpstr>
      <vt:lpstr>Back to Reviews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Logistic Regression for Sentiment Analysis</dc:title>
  <dc:creator>Abraham Skandera</dc:creator>
  <cp:lastModifiedBy>Abraham Skandera</cp:lastModifiedBy>
  <cp:revision>16</cp:revision>
  <dcterms:created xsi:type="dcterms:W3CDTF">2019-08-08T02:03:55Z</dcterms:created>
  <dcterms:modified xsi:type="dcterms:W3CDTF">2019-08-08T14:57:57Z</dcterms:modified>
</cp:coreProperties>
</file>

<file path=docProps/thumbnail.jpeg>
</file>